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Espa" panose="020B0604020202020204" charset="0"/>
      <p:regular r:id="rId12"/>
    </p:embeddedFont>
    <p:embeddedFont>
      <p:font typeface="Kollektif" panose="020B0604020202020204" charset="0"/>
      <p:regular r:id="rId13"/>
    </p:embeddedFont>
    <p:embeddedFont>
      <p:font typeface="Kollektif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56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sv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8.png"/><Relationship Id="rId7" Type="http://schemas.openxmlformats.org/officeDocument/2006/relationships/image" Target="../media/image18.png"/><Relationship Id="rId12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12.png"/><Relationship Id="rId5" Type="http://schemas.openxmlformats.org/officeDocument/2006/relationships/image" Target="../media/image30.png"/><Relationship Id="rId10" Type="http://schemas.openxmlformats.org/officeDocument/2006/relationships/image" Target="../media/image7.svg"/><Relationship Id="rId4" Type="http://schemas.openxmlformats.org/officeDocument/2006/relationships/image" Target="../media/image29.sv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svg"/><Relationship Id="rId7" Type="http://schemas.openxmlformats.org/officeDocument/2006/relationships/image" Target="../media/image24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9.svg"/><Relationship Id="rId5" Type="http://schemas.openxmlformats.org/officeDocument/2006/relationships/image" Target="../media/image35.svg"/><Relationship Id="rId10" Type="http://schemas.openxmlformats.org/officeDocument/2006/relationships/image" Target="../media/image8.png"/><Relationship Id="rId4" Type="http://schemas.openxmlformats.org/officeDocument/2006/relationships/image" Target="../media/image34.png"/><Relationship Id="rId9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14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4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49.svg"/><Relationship Id="rId5" Type="http://schemas.openxmlformats.org/officeDocument/2006/relationships/image" Target="../media/image53.svg"/><Relationship Id="rId10" Type="http://schemas.openxmlformats.org/officeDocument/2006/relationships/image" Target="../media/image48.png"/><Relationship Id="rId4" Type="http://schemas.openxmlformats.org/officeDocument/2006/relationships/image" Target="../media/image52.png"/><Relationship Id="rId9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3.svg"/><Relationship Id="rId12" Type="http://schemas.openxmlformats.org/officeDocument/2006/relationships/image" Target="../media/image5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2.png"/><Relationship Id="rId11" Type="http://schemas.openxmlformats.org/officeDocument/2006/relationships/image" Target="../media/image49.svg"/><Relationship Id="rId5" Type="http://schemas.openxmlformats.org/officeDocument/2006/relationships/image" Target="../media/image51.svg"/><Relationship Id="rId10" Type="http://schemas.openxmlformats.org/officeDocument/2006/relationships/image" Target="../media/image48.png"/><Relationship Id="rId4" Type="http://schemas.openxmlformats.org/officeDocument/2006/relationships/image" Target="../media/image50.png"/><Relationship Id="rId9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499" b="-76499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 rot="-71224">
            <a:off x="3828975" y="1455257"/>
            <a:ext cx="11948890" cy="7538663"/>
          </a:xfrm>
          <a:custGeom>
            <a:avLst/>
            <a:gdLst/>
            <a:ahLst/>
            <a:cxnLst/>
            <a:rect l="l" t="t" r="r" b="b"/>
            <a:pathLst>
              <a:path w="11948890" h="7538663">
                <a:moveTo>
                  <a:pt x="0" y="0"/>
                </a:moveTo>
                <a:lnTo>
                  <a:pt x="11948889" y="0"/>
                </a:lnTo>
                <a:lnTo>
                  <a:pt x="11948889" y="7538663"/>
                </a:lnTo>
                <a:lnTo>
                  <a:pt x="0" y="75386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/>
          <p:cNvSpPr/>
          <p:nvPr/>
        </p:nvSpPr>
        <p:spPr>
          <a:xfrm rot="-71224">
            <a:off x="3443586" y="1178780"/>
            <a:ext cx="11948890" cy="7538663"/>
          </a:xfrm>
          <a:custGeom>
            <a:avLst/>
            <a:gdLst/>
            <a:ahLst/>
            <a:cxnLst/>
            <a:rect l="l" t="t" r="r" b="b"/>
            <a:pathLst>
              <a:path w="11948890" h="7538663">
                <a:moveTo>
                  <a:pt x="0" y="0"/>
                </a:moveTo>
                <a:lnTo>
                  <a:pt x="11948889" y="0"/>
                </a:lnTo>
                <a:lnTo>
                  <a:pt x="11948889" y="7538663"/>
                </a:lnTo>
                <a:lnTo>
                  <a:pt x="0" y="75386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Freeform 5"/>
          <p:cNvSpPr/>
          <p:nvPr/>
        </p:nvSpPr>
        <p:spPr>
          <a:xfrm rot="-3142184">
            <a:off x="1289013" y="1772373"/>
            <a:ext cx="1447164" cy="918949"/>
          </a:xfrm>
          <a:custGeom>
            <a:avLst/>
            <a:gdLst/>
            <a:ahLst/>
            <a:cxnLst/>
            <a:rect l="l" t="t" r="r" b="b"/>
            <a:pathLst>
              <a:path w="1447164" h="918949">
                <a:moveTo>
                  <a:pt x="0" y="0"/>
                </a:moveTo>
                <a:lnTo>
                  <a:pt x="1447164" y="0"/>
                </a:lnTo>
                <a:lnTo>
                  <a:pt x="1447164" y="918949"/>
                </a:lnTo>
                <a:lnTo>
                  <a:pt x="0" y="9189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Freeform 6"/>
          <p:cNvSpPr/>
          <p:nvPr/>
        </p:nvSpPr>
        <p:spPr>
          <a:xfrm>
            <a:off x="16909328" y="6646883"/>
            <a:ext cx="1541998" cy="1073792"/>
          </a:xfrm>
          <a:custGeom>
            <a:avLst/>
            <a:gdLst/>
            <a:ahLst/>
            <a:cxnLst/>
            <a:rect l="l" t="t" r="r" b="b"/>
            <a:pathLst>
              <a:path w="1541998" h="1073792">
                <a:moveTo>
                  <a:pt x="0" y="0"/>
                </a:moveTo>
                <a:lnTo>
                  <a:pt x="1541998" y="0"/>
                </a:lnTo>
                <a:lnTo>
                  <a:pt x="1541998" y="1073792"/>
                </a:lnTo>
                <a:lnTo>
                  <a:pt x="0" y="10737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7" name="Freeform 7"/>
          <p:cNvSpPr/>
          <p:nvPr/>
        </p:nvSpPr>
        <p:spPr>
          <a:xfrm rot="-328051" flipH="1">
            <a:off x="16632120" y="2947946"/>
            <a:ext cx="554416" cy="1553825"/>
          </a:xfrm>
          <a:custGeom>
            <a:avLst/>
            <a:gdLst/>
            <a:ahLst/>
            <a:cxnLst/>
            <a:rect l="l" t="t" r="r" b="b"/>
            <a:pathLst>
              <a:path w="554416" h="1553825">
                <a:moveTo>
                  <a:pt x="554416" y="0"/>
                </a:moveTo>
                <a:lnTo>
                  <a:pt x="0" y="0"/>
                </a:lnTo>
                <a:lnTo>
                  <a:pt x="0" y="1553825"/>
                </a:lnTo>
                <a:lnTo>
                  <a:pt x="554416" y="1553825"/>
                </a:lnTo>
                <a:lnTo>
                  <a:pt x="554416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8" name="Freeform 8"/>
          <p:cNvSpPr/>
          <p:nvPr/>
        </p:nvSpPr>
        <p:spPr>
          <a:xfrm>
            <a:off x="356780" y="6749308"/>
            <a:ext cx="923682" cy="971367"/>
          </a:xfrm>
          <a:custGeom>
            <a:avLst/>
            <a:gdLst/>
            <a:ahLst/>
            <a:cxnLst/>
            <a:rect l="l" t="t" r="r" b="b"/>
            <a:pathLst>
              <a:path w="923682" h="971367">
                <a:moveTo>
                  <a:pt x="0" y="0"/>
                </a:moveTo>
                <a:lnTo>
                  <a:pt x="923681" y="0"/>
                </a:lnTo>
                <a:lnTo>
                  <a:pt x="923681" y="971367"/>
                </a:lnTo>
                <a:lnTo>
                  <a:pt x="0" y="97136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9" name="Freeform 9"/>
          <p:cNvSpPr/>
          <p:nvPr/>
        </p:nvSpPr>
        <p:spPr>
          <a:xfrm>
            <a:off x="5164265" y="6646883"/>
            <a:ext cx="389547" cy="615149"/>
          </a:xfrm>
          <a:custGeom>
            <a:avLst/>
            <a:gdLst/>
            <a:ahLst/>
            <a:cxnLst/>
            <a:rect l="l" t="t" r="r" b="b"/>
            <a:pathLst>
              <a:path w="389547" h="615149">
                <a:moveTo>
                  <a:pt x="0" y="0"/>
                </a:moveTo>
                <a:lnTo>
                  <a:pt x="389547" y="0"/>
                </a:lnTo>
                <a:lnTo>
                  <a:pt x="389547" y="615149"/>
                </a:lnTo>
                <a:lnTo>
                  <a:pt x="0" y="6151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71039" b="-203558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0" name="Freeform 10"/>
          <p:cNvSpPr/>
          <p:nvPr/>
        </p:nvSpPr>
        <p:spPr>
          <a:xfrm flipH="1">
            <a:off x="13358172" y="6717472"/>
            <a:ext cx="389547" cy="615149"/>
          </a:xfrm>
          <a:custGeom>
            <a:avLst/>
            <a:gdLst/>
            <a:ahLst/>
            <a:cxnLst/>
            <a:rect l="l" t="t" r="r" b="b"/>
            <a:pathLst>
              <a:path w="389547" h="615149">
                <a:moveTo>
                  <a:pt x="389547" y="0"/>
                </a:moveTo>
                <a:lnTo>
                  <a:pt x="0" y="0"/>
                </a:lnTo>
                <a:lnTo>
                  <a:pt x="0" y="615149"/>
                </a:lnTo>
                <a:lnTo>
                  <a:pt x="389547" y="615149"/>
                </a:lnTo>
                <a:lnTo>
                  <a:pt x="38954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71039" b="-203558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1" name="TextBox 11"/>
          <p:cNvSpPr txBox="1"/>
          <p:nvPr/>
        </p:nvSpPr>
        <p:spPr>
          <a:xfrm>
            <a:off x="4463068" y="3704234"/>
            <a:ext cx="9909925" cy="186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9"/>
              </a:lnSpc>
            </a:pPr>
            <a:r>
              <a:rPr lang="en-US" sz="8299" spc="82">
                <a:solidFill>
                  <a:srgbClr val="000000"/>
                </a:solidFill>
                <a:latin typeface="Espa"/>
              </a:rPr>
              <a:t>RESTAURANT RESERVATION SYSTEM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88439" y="5897183"/>
            <a:ext cx="5412911" cy="202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0"/>
              </a:lnSpc>
            </a:pPr>
            <a:r>
              <a:rPr lang="en-US" sz="4300" spc="43" dirty="0">
                <a:solidFill>
                  <a:srgbClr val="000000"/>
                </a:solidFill>
                <a:latin typeface="Kollektif"/>
              </a:rPr>
              <a:t>Group Name: Zero 1 </a:t>
            </a:r>
          </a:p>
          <a:p>
            <a:pPr>
              <a:lnSpc>
                <a:spcPts val="5160"/>
              </a:lnSpc>
            </a:pPr>
            <a:r>
              <a:rPr lang="en-US" sz="4300" spc="43" dirty="0">
                <a:solidFill>
                  <a:srgbClr val="000000"/>
                </a:solidFill>
                <a:latin typeface="Kollektif"/>
              </a:rPr>
              <a:t>Group ID: 10</a:t>
            </a:r>
          </a:p>
          <a:p>
            <a:pPr>
              <a:lnSpc>
                <a:spcPts val="5160"/>
              </a:lnSpc>
            </a:pPr>
            <a:r>
              <a:rPr lang="en-US" sz="4300" spc="43" dirty="0">
                <a:solidFill>
                  <a:srgbClr val="000000"/>
                </a:solidFill>
                <a:latin typeface="Kollektif"/>
              </a:rPr>
              <a:t>Lab Section: 1B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499" b="-76499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 rot="517724">
            <a:off x="8532189" y="6640837"/>
            <a:ext cx="1223622" cy="345673"/>
          </a:xfrm>
          <a:custGeom>
            <a:avLst/>
            <a:gdLst/>
            <a:ahLst/>
            <a:cxnLst/>
            <a:rect l="l" t="t" r="r" b="b"/>
            <a:pathLst>
              <a:path w="1223622" h="345673">
                <a:moveTo>
                  <a:pt x="0" y="0"/>
                </a:moveTo>
                <a:lnTo>
                  <a:pt x="1223622" y="0"/>
                </a:lnTo>
                <a:lnTo>
                  <a:pt x="1223622" y="345673"/>
                </a:lnTo>
                <a:lnTo>
                  <a:pt x="0" y="34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/>
          <p:cNvSpPr/>
          <p:nvPr/>
        </p:nvSpPr>
        <p:spPr>
          <a:xfrm rot="-2365282">
            <a:off x="1481078" y="2459816"/>
            <a:ext cx="1461430" cy="928008"/>
          </a:xfrm>
          <a:custGeom>
            <a:avLst/>
            <a:gdLst/>
            <a:ahLst/>
            <a:cxnLst/>
            <a:rect l="l" t="t" r="r" b="b"/>
            <a:pathLst>
              <a:path w="1461430" h="928008">
                <a:moveTo>
                  <a:pt x="0" y="0"/>
                </a:moveTo>
                <a:lnTo>
                  <a:pt x="1461431" y="0"/>
                </a:lnTo>
                <a:lnTo>
                  <a:pt x="1461431" y="928008"/>
                </a:lnTo>
                <a:lnTo>
                  <a:pt x="0" y="928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Freeform 5"/>
          <p:cNvSpPr/>
          <p:nvPr/>
        </p:nvSpPr>
        <p:spPr>
          <a:xfrm rot="898632">
            <a:off x="17413978" y="5365583"/>
            <a:ext cx="1050110" cy="1335076"/>
          </a:xfrm>
          <a:custGeom>
            <a:avLst/>
            <a:gdLst/>
            <a:ahLst/>
            <a:cxnLst/>
            <a:rect l="l" t="t" r="r" b="b"/>
            <a:pathLst>
              <a:path w="1050110" h="1335076">
                <a:moveTo>
                  <a:pt x="0" y="0"/>
                </a:moveTo>
                <a:lnTo>
                  <a:pt x="1050110" y="0"/>
                </a:lnTo>
                <a:lnTo>
                  <a:pt x="1050110" y="1335075"/>
                </a:lnTo>
                <a:lnTo>
                  <a:pt x="0" y="13350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TextBox 6"/>
          <p:cNvSpPr txBox="1"/>
          <p:nvPr/>
        </p:nvSpPr>
        <p:spPr>
          <a:xfrm>
            <a:off x="2423878" y="3550269"/>
            <a:ext cx="13440243" cy="248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00"/>
              </a:lnSpc>
            </a:pPr>
            <a:r>
              <a:rPr lang="en-US" sz="20000" spc="200">
                <a:solidFill>
                  <a:srgbClr val="000000"/>
                </a:solidFill>
                <a:latin typeface="Espa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69500" y="2826776"/>
            <a:ext cx="2892340" cy="120952"/>
          </a:xfrm>
          <a:custGeom>
            <a:avLst/>
            <a:gdLst/>
            <a:ahLst/>
            <a:cxnLst/>
            <a:rect l="l" t="t" r="r" b="b"/>
            <a:pathLst>
              <a:path w="2892340" h="120952">
                <a:moveTo>
                  <a:pt x="0" y="0"/>
                </a:moveTo>
                <a:lnTo>
                  <a:pt x="2892339" y="0"/>
                </a:lnTo>
                <a:lnTo>
                  <a:pt x="2892339" y="120952"/>
                </a:lnTo>
                <a:lnTo>
                  <a:pt x="0" y="1209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>
            <a:off x="993171" y="3173483"/>
            <a:ext cx="3409220" cy="3099291"/>
          </a:xfrm>
          <a:custGeom>
            <a:avLst/>
            <a:gdLst/>
            <a:ahLst/>
            <a:cxnLst/>
            <a:rect l="l" t="t" r="r" b="b"/>
            <a:pathLst>
              <a:path w="3409220" h="3099291">
                <a:moveTo>
                  <a:pt x="0" y="0"/>
                </a:moveTo>
                <a:lnTo>
                  <a:pt x="3409220" y="0"/>
                </a:lnTo>
                <a:lnTo>
                  <a:pt x="3409220" y="3099291"/>
                </a:lnTo>
                <a:lnTo>
                  <a:pt x="0" y="30992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/>
          <p:cNvSpPr/>
          <p:nvPr/>
        </p:nvSpPr>
        <p:spPr>
          <a:xfrm>
            <a:off x="827017" y="2962949"/>
            <a:ext cx="3409220" cy="3099291"/>
          </a:xfrm>
          <a:custGeom>
            <a:avLst/>
            <a:gdLst/>
            <a:ahLst/>
            <a:cxnLst/>
            <a:rect l="l" t="t" r="r" b="b"/>
            <a:pathLst>
              <a:path w="3409220" h="3099291">
                <a:moveTo>
                  <a:pt x="0" y="0"/>
                </a:moveTo>
                <a:lnTo>
                  <a:pt x="3409220" y="0"/>
                </a:lnTo>
                <a:lnTo>
                  <a:pt x="3409220" y="3099291"/>
                </a:lnTo>
                <a:lnTo>
                  <a:pt x="0" y="30992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5" name="Group 5"/>
          <p:cNvGrpSpPr/>
          <p:nvPr/>
        </p:nvGrpSpPr>
        <p:grpSpPr>
          <a:xfrm>
            <a:off x="959128" y="3317583"/>
            <a:ext cx="3144997" cy="2514686"/>
            <a:chOff x="0" y="0"/>
            <a:chExt cx="4193329" cy="335291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/>
            <a:srcRect t="13870" b="26235"/>
            <a:stretch>
              <a:fillRect/>
            </a:stretch>
          </p:blipFill>
          <p:spPr>
            <a:xfrm>
              <a:off x="0" y="0"/>
              <a:ext cx="4193329" cy="3352915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 rot="898632">
            <a:off x="14608866" y="677837"/>
            <a:ext cx="1050110" cy="1335076"/>
          </a:xfrm>
          <a:custGeom>
            <a:avLst/>
            <a:gdLst/>
            <a:ahLst/>
            <a:cxnLst/>
            <a:rect l="l" t="t" r="r" b="b"/>
            <a:pathLst>
              <a:path w="1050110" h="1335076">
                <a:moveTo>
                  <a:pt x="0" y="0"/>
                </a:moveTo>
                <a:lnTo>
                  <a:pt x="1050110" y="0"/>
                </a:lnTo>
                <a:lnTo>
                  <a:pt x="1050110" y="1335076"/>
                </a:lnTo>
                <a:lnTo>
                  <a:pt x="0" y="13350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8" name="Freeform 8"/>
          <p:cNvSpPr/>
          <p:nvPr/>
        </p:nvSpPr>
        <p:spPr>
          <a:xfrm>
            <a:off x="3068529" y="1363087"/>
            <a:ext cx="710166" cy="1018159"/>
          </a:xfrm>
          <a:custGeom>
            <a:avLst/>
            <a:gdLst/>
            <a:ahLst/>
            <a:cxnLst/>
            <a:rect l="l" t="t" r="r" b="b"/>
            <a:pathLst>
              <a:path w="710166" h="1018159">
                <a:moveTo>
                  <a:pt x="0" y="0"/>
                </a:moveTo>
                <a:lnTo>
                  <a:pt x="710166" y="0"/>
                </a:lnTo>
                <a:lnTo>
                  <a:pt x="710166" y="1018159"/>
                </a:lnTo>
                <a:lnTo>
                  <a:pt x="0" y="10181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9" name="Freeform 9"/>
          <p:cNvSpPr/>
          <p:nvPr/>
        </p:nvSpPr>
        <p:spPr>
          <a:xfrm>
            <a:off x="5187671" y="4302340"/>
            <a:ext cx="3409220" cy="3099291"/>
          </a:xfrm>
          <a:custGeom>
            <a:avLst/>
            <a:gdLst/>
            <a:ahLst/>
            <a:cxnLst/>
            <a:rect l="l" t="t" r="r" b="b"/>
            <a:pathLst>
              <a:path w="3409220" h="3099291">
                <a:moveTo>
                  <a:pt x="0" y="0"/>
                </a:moveTo>
                <a:lnTo>
                  <a:pt x="3409220" y="0"/>
                </a:lnTo>
                <a:lnTo>
                  <a:pt x="3409220" y="3099291"/>
                </a:lnTo>
                <a:lnTo>
                  <a:pt x="0" y="30992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0" name="Freeform 10"/>
          <p:cNvSpPr/>
          <p:nvPr/>
        </p:nvSpPr>
        <p:spPr>
          <a:xfrm>
            <a:off x="5021516" y="4091806"/>
            <a:ext cx="3409220" cy="3099291"/>
          </a:xfrm>
          <a:custGeom>
            <a:avLst/>
            <a:gdLst/>
            <a:ahLst/>
            <a:cxnLst/>
            <a:rect l="l" t="t" r="r" b="b"/>
            <a:pathLst>
              <a:path w="3409220" h="3099291">
                <a:moveTo>
                  <a:pt x="0" y="0"/>
                </a:moveTo>
                <a:lnTo>
                  <a:pt x="3409220" y="0"/>
                </a:lnTo>
                <a:lnTo>
                  <a:pt x="3409220" y="3099291"/>
                </a:lnTo>
                <a:lnTo>
                  <a:pt x="0" y="30992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11" name="Group 11"/>
          <p:cNvGrpSpPr/>
          <p:nvPr/>
        </p:nvGrpSpPr>
        <p:grpSpPr>
          <a:xfrm>
            <a:off x="5153628" y="4446440"/>
            <a:ext cx="3144997" cy="2514686"/>
            <a:chOff x="0" y="0"/>
            <a:chExt cx="4193329" cy="3352915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3"/>
            <a:srcRect l="25246" t="30287" r="30481" b="43162"/>
            <a:stretch>
              <a:fillRect/>
            </a:stretch>
          </p:blipFill>
          <p:spPr>
            <a:xfrm>
              <a:off x="0" y="0"/>
              <a:ext cx="4193329" cy="3352915"/>
            </a:xfrm>
            <a:prstGeom prst="rect">
              <a:avLst/>
            </a:prstGeom>
          </p:spPr>
        </p:pic>
      </p:grpSp>
      <p:sp>
        <p:nvSpPr>
          <p:cNvPr id="13" name="Freeform 13"/>
          <p:cNvSpPr/>
          <p:nvPr/>
        </p:nvSpPr>
        <p:spPr>
          <a:xfrm>
            <a:off x="9380375" y="4322047"/>
            <a:ext cx="3409220" cy="3099291"/>
          </a:xfrm>
          <a:custGeom>
            <a:avLst/>
            <a:gdLst/>
            <a:ahLst/>
            <a:cxnLst/>
            <a:rect l="l" t="t" r="r" b="b"/>
            <a:pathLst>
              <a:path w="3409220" h="3099291">
                <a:moveTo>
                  <a:pt x="0" y="0"/>
                </a:moveTo>
                <a:lnTo>
                  <a:pt x="3409220" y="0"/>
                </a:lnTo>
                <a:lnTo>
                  <a:pt x="3409220" y="3099291"/>
                </a:lnTo>
                <a:lnTo>
                  <a:pt x="0" y="30992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4" name="Freeform 14"/>
          <p:cNvSpPr/>
          <p:nvPr/>
        </p:nvSpPr>
        <p:spPr>
          <a:xfrm>
            <a:off x="9214220" y="4111514"/>
            <a:ext cx="3409220" cy="3099291"/>
          </a:xfrm>
          <a:custGeom>
            <a:avLst/>
            <a:gdLst/>
            <a:ahLst/>
            <a:cxnLst/>
            <a:rect l="l" t="t" r="r" b="b"/>
            <a:pathLst>
              <a:path w="3409220" h="3099291">
                <a:moveTo>
                  <a:pt x="0" y="0"/>
                </a:moveTo>
                <a:lnTo>
                  <a:pt x="3409220" y="0"/>
                </a:lnTo>
                <a:lnTo>
                  <a:pt x="3409220" y="3099291"/>
                </a:lnTo>
                <a:lnTo>
                  <a:pt x="0" y="30992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15" name="Group 15"/>
          <p:cNvGrpSpPr/>
          <p:nvPr/>
        </p:nvGrpSpPr>
        <p:grpSpPr>
          <a:xfrm>
            <a:off x="9346332" y="4466148"/>
            <a:ext cx="3144997" cy="2514686"/>
            <a:chOff x="0" y="0"/>
            <a:chExt cx="4193329" cy="3352915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4"/>
            <a:srcRect l="14267" t="24649" r="15303" b="40476"/>
            <a:stretch>
              <a:fillRect/>
            </a:stretch>
          </p:blipFill>
          <p:spPr>
            <a:xfrm>
              <a:off x="0" y="0"/>
              <a:ext cx="4193329" cy="3352915"/>
            </a:xfrm>
            <a:prstGeom prst="rect">
              <a:avLst/>
            </a:prstGeom>
          </p:spPr>
        </p:pic>
      </p:grpSp>
      <p:sp>
        <p:nvSpPr>
          <p:cNvPr id="17" name="Freeform 17"/>
          <p:cNvSpPr/>
          <p:nvPr/>
        </p:nvSpPr>
        <p:spPr>
          <a:xfrm>
            <a:off x="14041599" y="3173483"/>
            <a:ext cx="3409220" cy="3099291"/>
          </a:xfrm>
          <a:custGeom>
            <a:avLst/>
            <a:gdLst/>
            <a:ahLst/>
            <a:cxnLst/>
            <a:rect l="l" t="t" r="r" b="b"/>
            <a:pathLst>
              <a:path w="3409220" h="3099291">
                <a:moveTo>
                  <a:pt x="0" y="0"/>
                </a:moveTo>
                <a:lnTo>
                  <a:pt x="3409221" y="0"/>
                </a:lnTo>
                <a:lnTo>
                  <a:pt x="3409221" y="3099291"/>
                </a:lnTo>
                <a:lnTo>
                  <a:pt x="0" y="30992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8" name="Freeform 18"/>
          <p:cNvSpPr/>
          <p:nvPr/>
        </p:nvSpPr>
        <p:spPr>
          <a:xfrm>
            <a:off x="13875445" y="2962949"/>
            <a:ext cx="3409220" cy="3099291"/>
          </a:xfrm>
          <a:custGeom>
            <a:avLst/>
            <a:gdLst/>
            <a:ahLst/>
            <a:cxnLst/>
            <a:rect l="l" t="t" r="r" b="b"/>
            <a:pathLst>
              <a:path w="3409220" h="3099291">
                <a:moveTo>
                  <a:pt x="0" y="0"/>
                </a:moveTo>
                <a:lnTo>
                  <a:pt x="3409220" y="0"/>
                </a:lnTo>
                <a:lnTo>
                  <a:pt x="3409220" y="3099291"/>
                </a:lnTo>
                <a:lnTo>
                  <a:pt x="0" y="30992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19" name="Group 19"/>
          <p:cNvGrpSpPr/>
          <p:nvPr/>
        </p:nvGrpSpPr>
        <p:grpSpPr>
          <a:xfrm>
            <a:off x="14007557" y="3317583"/>
            <a:ext cx="3144997" cy="2514686"/>
            <a:chOff x="0" y="0"/>
            <a:chExt cx="4193329" cy="3352915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5"/>
            <a:srcRect t="7623" b="68263"/>
            <a:stretch>
              <a:fillRect/>
            </a:stretch>
          </p:blipFill>
          <p:spPr>
            <a:xfrm>
              <a:off x="0" y="0"/>
              <a:ext cx="4193329" cy="3352915"/>
            </a:xfrm>
            <a:prstGeom prst="rect">
              <a:avLst/>
            </a:prstGeom>
          </p:spPr>
        </p:pic>
      </p:grpSp>
      <p:sp>
        <p:nvSpPr>
          <p:cNvPr id="21" name="TextBox 21"/>
          <p:cNvSpPr txBox="1"/>
          <p:nvPr/>
        </p:nvSpPr>
        <p:spPr>
          <a:xfrm>
            <a:off x="6083745" y="1340911"/>
            <a:ext cx="6063850" cy="1142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49"/>
              </a:lnSpc>
            </a:pPr>
            <a:r>
              <a:rPr lang="en-US" sz="8499" spc="84">
                <a:solidFill>
                  <a:srgbClr val="000000"/>
                </a:solidFill>
                <a:latin typeface="Espa"/>
              </a:rPr>
              <a:t>THE TEAM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889467" y="7658481"/>
            <a:ext cx="4005628" cy="466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Kollektif Bold"/>
              </a:rPr>
              <a:t>Lee Chuan Tiew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082171" y="7658481"/>
            <a:ext cx="4005628" cy="466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Kollektif Bold"/>
              </a:rPr>
              <a:t>Justin Lau Li Ting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810841" y="6494400"/>
            <a:ext cx="4005628" cy="466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Kollektif Bold"/>
              </a:rPr>
              <a:t>Brandon Tan Chi Hong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28813" y="6494400"/>
            <a:ext cx="4005628" cy="466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Kollektif Bold"/>
              </a:rPr>
              <a:t>Tan Wei Chuen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499" b="-76499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>
            <a:off x="8243781" y="1540971"/>
            <a:ext cx="9284780" cy="7816096"/>
          </a:xfrm>
          <a:custGeom>
            <a:avLst/>
            <a:gdLst/>
            <a:ahLst/>
            <a:cxnLst/>
            <a:rect l="l" t="t" r="r" b="b"/>
            <a:pathLst>
              <a:path w="9284780" h="7816096">
                <a:moveTo>
                  <a:pt x="0" y="0"/>
                </a:moveTo>
                <a:lnTo>
                  <a:pt x="9284779" y="0"/>
                </a:lnTo>
                <a:lnTo>
                  <a:pt x="9284779" y="7816096"/>
                </a:lnTo>
                <a:lnTo>
                  <a:pt x="0" y="78160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/>
          <p:cNvSpPr/>
          <p:nvPr/>
        </p:nvSpPr>
        <p:spPr>
          <a:xfrm>
            <a:off x="6942223" y="390500"/>
            <a:ext cx="10915631" cy="9188976"/>
          </a:xfrm>
          <a:custGeom>
            <a:avLst/>
            <a:gdLst/>
            <a:ahLst/>
            <a:cxnLst/>
            <a:rect l="l" t="t" r="r" b="b"/>
            <a:pathLst>
              <a:path w="10915631" h="9188976">
                <a:moveTo>
                  <a:pt x="0" y="0"/>
                </a:moveTo>
                <a:lnTo>
                  <a:pt x="10915631" y="0"/>
                </a:lnTo>
                <a:lnTo>
                  <a:pt x="10915631" y="9188977"/>
                </a:lnTo>
                <a:lnTo>
                  <a:pt x="0" y="91889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Freeform 5"/>
          <p:cNvSpPr/>
          <p:nvPr/>
        </p:nvSpPr>
        <p:spPr>
          <a:xfrm>
            <a:off x="1355949" y="1479128"/>
            <a:ext cx="2887759" cy="2625236"/>
          </a:xfrm>
          <a:custGeom>
            <a:avLst/>
            <a:gdLst/>
            <a:ahLst/>
            <a:cxnLst/>
            <a:rect l="l" t="t" r="r" b="b"/>
            <a:pathLst>
              <a:path w="2887759" h="2625236">
                <a:moveTo>
                  <a:pt x="0" y="0"/>
                </a:moveTo>
                <a:lnTo>
                  <a:pt x="2887759" y="0"/>
                </a:lnTo>
                <a:lnTo>
                  <a:pt x="2887759" y="2625236"/>
                </a:lnTo>
                <a:lnTo>
                  <a:pt x="0" y="26252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Freeform 6"/>
          <p:cNvSpPr/>
          <p:nvPr/>
        </p:nvSpPr>
        <p:spPr>
          <a:xfrm>
            <a:off x="3820819" y="3708456"/>
            <a:ext cx="2887759" cy="2625236"/>
          </a:xfrm>
          <a:custGeom>
            <a:avLst/>
            <a:gdLst/>
            <a:ahLst/>
            <a:cxnLst/>
            <a:rect l="l" t="t" r="r" b="b"/>
            <a:pathLst>
              <a:path w="2887759" h="2625236">
                <a:moveTo>
                  <a:pt x="0" y="0"/>
                </a:moveTo>
                <a:lnTo>
                  <a:pt x="2887759" y="0"/>
                </a:lnTo>
                <a:lnTo>
                  <a:pt x="2887759" y="2625236"/>
                </a:lnTo>
                <a:lnTo>
                  <a:pt x="0" y="26252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7" name="Freeform 7"/>
          <p:cNvSpPr/>
          <p:nvPr/>
        </p:nvSpPr>
        <p:spPr>
          <a:xfrm>
            <a:off x="1759788" y="6126470"/>
            <a:ext cx="2887759" cy="2625236"/>
          </a:xfrm>
          <a:custGeom>
            <a:avLst/>
            <a:gdLst/>
            <a:ahLst/>
            <a:cxnLst/>
            <a:rect l="l" t="t" r="r" b="b"/>
            <a:pathLst>
              <a:path w="2887759" h="2625236">
                <a:moveTo>
                  <a:pt x="0" y="0"/>
                </a:moveTo>
                <a:lnTo>
                  <a:pt x="2887759" y="0"/>
                </a:lnTo>
                <a:lnTo>
                  <a:pt x="2887759" y="2625236"/>
                </a:lnTo>
                <a:lnTo>
                  <a:pt x="0" y="26252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8" name="Freeform 8"/>
          <p:cNvSpPr/>
          <p:nvPr/>
        </p:nvSpPr>
        <p:spPr>
          <a:xfrm rot="-3824913">
            <a:off x="6482945" y="1393230"/>
            <a:ext cx="1343323" cy="853010"/>
          </a:xfrm>
          <a:custGeom>
            <a:avLst/>
            <a:gdLst/>
            <a:ahLst/>
            <a:cxnLst/>
            <a:rect l="l" t="t" r="r" b="b"/>
            <a:pathLst>
              <a:path w="1343323" h="853010">
                <a:moveTo>
                  <a:pt x="0" y="0"/>
                </a:moveTo>
                <a:lnTo>
                  <a:pt x="1343323" y="0"/>
                </a:lnTo>
                <a:lnTo>
                  <a:pt x="1343323" y="853010"/>
                </a:lnTo>
                <a:lnTo>
                  <a:pt x="0" y="8530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9" name="Freeform 9"/>
          <p:cNvSpPr/>
          <p:nvPr/>
        </p:nvSpPr>
        <p:spPr>
          <a:xfrm rot="-1804861">
            <a:off x="6049690" y="8534036"/>
            <a:ext cx="923682" cy="971367"/>
          </a:xfrm>
          <a:custGeom>
            <a:avLst/>
            <a:gdLst/>
            <a:ahLst/>
            <a:cxnLst/>
            <a:rect l="l" t="t" r="r" b="b"/>
            <a:pathLst>
              <a:path w="923682" h="971367">
                <a:moveTo>
                  <a:pt x="0" y="0"/>
                </a:moveTo>
                <a:lnTo>
                  <a:pt x="923682" y="0"/>
                </a:lnTo>
                <a:lnTo>
                  <a:pt x="923682" y="971367"/>
                </a:lnTo>
                <a:lnTo>
                  <a:pt x="0" y="9713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0" name="TextBox 10"/>
          <p:cNvSpPr txBox="1"/>
          <p:nvPr/>
        </p:nvSpPr>
        <p:spPr>
          <a:xfrm>
            <a:off x="8750833" y="1683846"/>
            <a:ext cx="7675004" cy="1142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49"/>
              </a:lnSpc>
            </a:pPr>
            <a:r>
              <a:rPr lang="en-US" sz="8499" spc="84">
                <a:solidFill>
                  <a:srgbClr val="000000"/>
                </a:solidFill>
                <a:latin typeface="Espa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45353" y="2686050"/>
            <a:ext cx="9343033" cy="657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1045" lvl="1" indent="-420522" algn="just">
              <a:lnSpc>
                <a:spcPts val="4674"/>
              </a:lnSpc>
              <a:buFont typeface="Arial"/>
              <a:buChar char="•"/>
            </a:pPr>
            <a:r>
              <a:rPr lang="en-US" sz="3895" spc="38">
                <a:solidFill>
                  <a:srgbClr val="000000"/>
                </a:solidFill>
                <a:latin typeface="Kollektif"/>
              </a:rPr>
              <a:t>Purpose: Revolutionize restaurant reservations with C++ technology.</a:t>
            </a:r>
          </a:p>
          <a:p>
            <a:pPr marL="841045" lvl="1" indent="-420522" algn="just">
              <a:lnSpc>
                <a:spcPts val="4674"/>
              </a:lnSpc>
              <a:buFont typeface="Arial"/>
              <a:buChar char="•"/>
            </a:pPr>
            <a:r>
              <a:rPr lang="en-US" sz="3895" spc="38">
                <a:solidFill>
                  <a:srgbClr val="000000"/>
                </a:solidFill>
                <a:latin typeface="Kollektif"/>
              </a:rPr>
              <a:t>For Customers: Easy, efficient table booking.</a:t>
            </a:r>
          </a:p>
          <a:p>
            <a:pPr marL="841045" lvl="1" indent="-420522" algn="just">
              <a:lnSpc>
                <a:spcPts val="4674"/>
              </a:lnSpc>
              <a:buFont typeface="Arial"/>
              <a:buChar char="•"/>
            </a:pPr>
            <a:r>
              <a:rPr lang="en-US" sz="3895" spc="38">
                <a:solidFill>
                  <a:srgbClr val="000000"/>
                </a:solidFill>
                <a:latin typeface="Kollektif"/>
              </a:rPr>
              <a:t>For Managers: Streamlined real-time table and reservation management.</a:t>
            </a:r>
          </a:p>
          <a:p>
            <a:pPr marL="841045" lvl="1" indent="-420522" algn="just">
              <a:lnSpc>
                <a:spcPts val="4674"/>
              </a:lnSpc>
              <a:buFont typeface="Arial"/>
              <a:buChar char="•"/>
            </a:pPr>
            <a:r>
              <a:rPr lang="en-US" sz="3895" spc="38">
                <a:solidFill>
                  <a:srgbClr val="000000"/>
                </a:solidFill>
                <a:latin typeface="Kollektif"/>
              </a:rPr>
              <a:t>Key Features: Scalable, adaptable, integration-ready.</a:t>
            </a:r>
          </a:p>
          <a:p>
            <a:pPr marL="841045" lvl="1" indent="-420522" algn="just">
              <a:lnSpc>
                <a:spcPts val="4674"/>
              </a:lnSpc>
              <a:buFont typeface="Arial"/>
              <a:buChar char="•"/>
            </a:pPr>
            <a:r>
              <a:rPr lang="en-US" sz="3895" spc="38">
                <a:solidFill>
                  <a:srgbClr val="000000"/>
                </a:solidFill>
                <a:latin typeface="Kollektif"/>
              </a:rPr>
              <a:t>Impact: Boosts efficiency, enhances customer experience, future-ready.</a:t>
            </a:r>
          </a:p>
          <a:p>
            <a:pPr algn="just">
              <a:lnSpc>
                <a:spcPts val="4674"/>
              </a:lnSpc>
            </a:pPr>
            <a:endParaRPr lang="en-US" sz="3895" spc="38">
              <a:solidFill>
                <a:srgbClr val="000000"/>
              </a:solidFill>
              <a:latin typeface="Kollektif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78838" y="2117232"/>
            <a:ext cx="2041981" cy="561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3299" spc="32">
                <a:solidFill>
                  <a:srgbClr val="000000"/>
                </a:solidFill>
                <a:latin typeface="Kollektif"/>
              </a:rPr>
              <a:t>STEP 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67394" y="2769692"/>
            <a:ext cx="2464870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spc="27">
                <a:solidFill>
                  <a:srgbClr val="000000"/>
                </a:solidFill>
                <a:latin typeface="Kollektif"/>
              </a:rPr>
              <a:t>Discuss &amp;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43708" y="4261057"/>
            <a:ext cx="2041981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3299" spc="32">
                <a:solidFill>
                  <a:srgbClr val="000000"/>
                </a:solidFill>
                <a:latin typeface="Kollektif"/>
              </a:rPr>
              <a:t>STEP 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43708" y="4963924"/>
            <a:ext cx="2041981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spc="27">
                <a:solidFill>
                  <a:srgbClr val="000000"/>
                </a:solidFill>
                <a:latin typeface="Kollektif"/>
              </a:rPr>
              <a:t>Complete the code in C++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82677" y="6715157"/>
            <a:ext cx="2041981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3299" spc="32">
                <a:solidFill>
                  <a:srgbClr val="000000"/>
                </a:solidFill>
                <a:latin typeface="Kollektif"/>
              </a:rPr>
              <a:t>STEP 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82677" y="7381938"/>
            <a:ext cx="2041981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spc="27">
                <a:solidFill>
                  <a:srgbClr val="000000"/>
                </a:solidFill>
                <a:latin typeface="Kollektif"/>
              </a:rPr>
              <a:t>Test and fix error/bug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95055" y="1079785"/>
            <a:ext cx="14796655" cy="8178515"/>
          </a:xfrm>
          <a:custGeom>
            <a:avLst/>
            <a:gdLst/>
            <a:ahLst/>
            <a:cxnLst/>
            <a:rect l="l" t="t" r="r" b="b"/>
            <a:pathLst>
              <a:path w="14796655" h="8178515">
                <a:moveTo>
                  <a:pt x="0" y="0"/>
                </a:moveTo>
                <a:lnTo>
                  <a:pt x="14796654" y="0"/>
                </a:lnTo>
                <a:lnTo>
                  <a:pt x="14796654" y="8178515"/>
                </a:lnTo>
                <a:lnTo>
                  <a:pt x="0" y="8178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>
            <a:off x="1995055" y="1028700"/>
            <a:ext cx="14796655" cy="8178515"/>
          </a:xfrm>
          <a:custGeom>
            <a:avLst/>
            <a:gdLst/>
            <a:ahLst/>
            <a:cxnLst/>
            <a:rect l="l" t="t" r="r" b="b"/>
            <a:pathLst>
              <a:path w="14796655" h="8178515">
                <a:moveTo>
                  <a:pt x="0" y="0"/>
                </a:moveTo>
                <a:lnTo>
                  <a:pt x="14796654" y="0"/>
                </a:lnTo>
                <a:lnTo>
                  <a:pt x="14796654" y="8178515"/>
                </a:lnTo>
                <a:lnTo>
                  <a:pt x="0" y="81785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/>
          <p:cNvSpPr/>
          <p:nvPr/>
        </p:nvSpPr>
        <p:spPr>
          <a:xfrm>
            <a:off x="17259300" y="1404554"/>
            <a:ext cx="753705" cy="1080580"/>
          </a:xfrm>
          <a:custGeom>
            <a:avLst/>
            <a:gdLst/>
            <a:ahLst/>
            <a:cxnLst/>
            <a:rect l="l" t="t" r="r" b="b"/>
            <a:pathLst>
              <a:path w="753705" h="1080580">
                <a:moveTo>
                  <a:pt x="0" y="0"/>
                </a:moveTo>
                <a:lnTo>
                  <a:pt x="753705" y="0"/>
                </a:lnTo>
                <a:lnTo>
                  <a:pt x="753705" y="1080580"/>
                </a:lnTo>
                <a:lnTo>
                  <a:pt x="0" y="1080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Freeform 5"/>
          <p:cNvSpPr/>
          <p:nvPr/>
        </p:nvSpPr>
        <p:spPr>
          <a:xfrm>
            <a:off x="651848" y="6615106"/>
            <a:ext cx="753705" cy="1080580"/>
          </a:xfrm>
          <a:custGeom>
            <a:avLst/>
            <a:gdLst/>
            <a:ahLst/>
            <a:cxnLst/>
            <a:rect l="l" t="t" r="r" b="b"/>
            <a:pathLst>
              <a:path w="753705" h="1080580">
                <a:moveTo>
                  <a:pt x="0" y="0"/>
                </a:moveTo>
                <a:lnTo>
                  <a:pt x="753704" y="0"/>
                </a:lnTo>
                <a:lnTo>
                  <a:pt x="753704" y="1080580"/>
                </a:lnTo>
                <a:lnTo>
                  <a:pt x="0" y="1080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Freeform 6"/>
          <p:cNvSpPr/>
          <p:nvPr/>
        </p:nvSpPr>
        <p:spPr>
          <a:xfrm rot="1243054">
            <a:off x="3945334" y="6594727"/>
            <a:ext cx="2941353" cy="908143"/>
          </a:xfrm>
          <a:custGeom>
            <a:avLst/>
            <a:gdLst/>
            <a:ahLst/>
            <a:cxnLst/>
            <a:rect l="l" t="t" r="r" b="b"/>
            <a:pathLst>
              <a:path w="2941353" h="908143">
                <a:moveTo>
                  <a:pt x="0" y="0"/>
                </a:moveTo>
                <a:lnTo>
                  <a:pt x="2941353" y="0"/>
                </a:lnTo>
                <a:lnTo>
                  <a:pt x="2941353" y="908143"/>
                </a:lnTo>
                <a:lnTo>
                  <a:pt x="0" y="9081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7" name="Freeform 7"/>
          <p:cNvSpPr/>
          <p:nvPr/>
        </p:nvSpPr>
        <p:spPr>
          <a:xfrm rot="-7797627">
            <a:off x="-884208" y="1825703"/>
            <a:ext cx="1768415" cy="1231460"/>
          </a:xfrm>
          <a:custGeom>
            <a:avLst/>
            <a:gdLst/>
            <a:ahLst/>
            <a:cxnLst/>
            <a:rect l="l" t="t" r="r" b="b"/>
            <a:pathLst>
              <a:path w="1768415" h="1231460">
                <a:moveTo>
                  <a:pt x="0" y="0"/>
                </a:moveTo>
                <a:lnTo>
                  <a:pt x="1768416" y="0"/>
                </a:lnTo>
                <a:lnTo>
                  <a:pt x="1768416" y="1231460"/>
                </a:lnTo>
                <a:lnTo>
                  <a:pt x="0" y="12314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8" name="TextBox 8"/>
          <p:cNvSpPr txBox="1"/>
          <p:nvPr/>
        </p:nvSpPr>
        <p:spPr>
          <a:xfrm>
            <a:off x="8900597" y="3227878"/>
            <a:ext cx="4778196" cy="647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4500" spc="45">
                <a:solidFill>
                  <a:srgbClr val="000000"/>
                </a:solidFill>
                <a:latin typeface="Espa"/>
              </a:rPr>
              <a:t>INDUSTRY CHALLENGE: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41715" y="5061643"/>
            <a:ext cx="5344534" cy="647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4500" spc="45">
                <a:solidFill>
                  <a:srgbClr val="000000"/>
                </a:solidFill>
                <a:latin typeface="Espa"/>
              </a:rPr>
              <a:t>CURRENT LIMITATIONS: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91047" y="3951707"/>
            <a:ext cx="6812777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spc="27">
                <a:solidFill>
                  <a:srgbClr val="000000"/>
                </a:solidFill>
                <a:latin typeface="Kollektif"/>
              </a:rPr>
              <a:t>Inefficiency and revenue loss due to lack of integrated reservation systems.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91047" y="5785544"/>
            <a:ext cx="6812777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spc="27">
                <a:solidFill>
                  <a:srgbClr val="000000"/>
                </a:solidFill>
                <a:latin typeface="Kollektif"/>
              </a:rPr>
              <a:t>Reliance on manual processes or costly third-party platforms.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97275" y="4600916"/>
            <a:ext cx="4837470" cy="210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49"/>
              </a:lnSpc>
            </a:pPr>
            <a:r>
              <a:rPr lang="en-US" sz="8499" spc="84">
                <a:solidFill>
                  <a:srgbClr val="000000"/>
                </a:solidFill>
                <a:latin typeface="Espa"/>
              </a:rPr>
              <a:t>PROBLEM STATEMENT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41715" y="6899969"/>
            <a:ext cx="6497232" cy="647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4500" spc="45">
                <a:solidFill>
                  <a:srgbClr val="000000"/>
                </a:solidFill>
                <a:latin typeface="Espa"/>
              </a:rPr>
              <a:t>CUSTOMER EXPERIENCE GAP: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91047" y="7690545"/>
            <a:ext cx="6812777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spc="27">
                <a:solidFill>
                  <a:srgbClr val="000000"/>
                </a:solidFill>
                <a:latin typeface="Kollektif"/>
              </a:rPr>
              <a:t>Difficulty in planning dining experience effectively.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499" b="-76499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>
            <a:off x="1700276" y="0"/>
            <a:ext cx="7692341" cy="12591630"/>
          </a:xfrm>
          <a:custGeom>
            <a:avLst/>
            <a:gdLst/>
            <a:ahLst/>
            <a:cxnLst/>
            <a:rect l="l" t="t" r="r" b="b"/>
            <a:pathLst>
              <a:path w="7692341" h="12591630">
                <a:moveTo>
                  <a:pt x="0" y="0"/>
                </a:moveTo>
                <a:lnTo>
                  <a:pt x="7692342" y="0"/>
                </a:lnTo>
                <a:lnTo>
                  <a:pt x="7692342" y="12591630"/>
                </a:lnTo>
                <a:lnTo>
                  <a:pt x="0" y="12591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/>
          <p:cNvSpPr/>
          <p:nvPr/>
        </p:nvSpPr>
        <p:spPr>
          <a:xfrm>
            <a:off x="1700276" y="359293"/>
            <a:ext cx="7692341" cy="12591630"/>
          </a:xfrm>
          <a:custGeom>
            <a:avLst/>
            <a:gdLst/>
            <a:ahLst/>
            <a:cxnLst/>
            <a:rect l="l" t="t" r="r" b="b"/>
            <a:pathLst>
              <a:path w="7692341" h="12591630">
                <a:moveTo>
                  <a:pt x="0" y="0"/>
                </a:moveTo>
                <a:lnTo>
                  <a:pt x="7692342" y="0"/>
                </a:lnTo>
                <a:lnTo>
                  <a:pt x="7692342" y="12591630"/>
                </a:lnTo>
                <a:lnTo>
                  <a:pt x="0" y="125916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Freeform 5"/>
          <p:cNvSpPr/>
          <p:nvPr/>
        </p:nvSpPr>
        <p:spPr>
          <a:xfrm>
            <a:off x="2598611" y="1838882"/>
            <a:ext cx="382149" cy="655112"/>
          </a:xfrm>
          <a:custGeom>
            <a:avLst/>
            <a:gdLst/>
            <a:ahLst/>
            <a:cxnLst/>
            <a:rect l="l" t="t" r="r" b="b"/>
            <a:pathLst>
              <a:path w="382149" h="655112">
                <a:moveTo>
                  <a:pt x="0" y="0"/>
                </a:moveTo>
                <a:lnTo>
                  <a:pt x="382149" y="0"/>
                </a:lnTo>
                <a:lnTo>
                  <a:pt x="382149" y="655112"/>
                </a:lnTo>
                <a:lnTo>
                  <a:pt x="0" y="6551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Freeform 6"/>
          <p:cNvSpPr/>
          <p:nvPr/>
        </p:nvSpPr>
        <p:spPr>
          <a:xfrm>
            <a:off x="2619375" y="4182980"/>
            <a:ext cx="382149" cy="655112"/>
          </a:xfrm>
          <a:custGeom>
            <a:avLst/>
            <a:gdLst/>
            <a:ahLst/>
            <a:cxnLst/>
            <a:rect l="l" t="t" r="r" b="b"/>
            <a:pathLst>
              <a:path w="382149" h="655112">
                <a:moveTo>
                  <a:pt x="0" y="0"/>
                </a:moveTo>
                <a:lnTo>
                  <a:pt x="382149" y="0"/>
                </a:lnTo>
                <a:lnTo>
                  <a:pt x="382149" y="655111"/>
                </a:lnTo>
                <a:lnTo>
                  <a:pt x="0" y="6551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7" name="Freeform 7"/>
          <p:cNvSpPr/>
          <p:nvPr/>
        </p:nvSpPr>
        <p:spPr>
          <a:xfrm>
            <a:off x="2619375" y="7094472"/>
            <a:ext cx="382149" cy="655112"/>
          </a:xfrm>
          <a:custGeom>
            <a:avLst/>
            <a:gdLst/>
            <a:ahLst/>
            <a:cxnLst/>
            <a:rect l="l" t="t" r="r" b="b"/>
            <a:pathLst>
              <a:path w="382149" h="655112">
                <a:moveTo>
                  <a:pt x="0" y="0"/>
                </a:moveTo>
                <a:lnTo>
                  <a:pt x="382149" y="0"/>
                </a:lnTo>
                <a:lnTo>
                  <a:pt x="382149" y="655112"/>
                </a:lnTo>
                <a:lnTo>
                  <a:pt x="0" y="6551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8" name="Freeform 8"/>
          <p:cNvSpPr/>
          <p:nvPr/>
        </p:nvSpPr>
        <p:spPr>
          <a:xfrm>
            <a:off x="13819186" y="1617207"/>
            <a:ext cx="612231" cy="777660"/>
          </a:xfrm>
          <a:custGeom>
            <a:avLst/>
            <a:gdLst/>
            <a:ahLst/>
            <a:cxnLst/>
            <a:rect l="l" t="t" r="r" b="b"/>
            <a:pathLst>
              <a:path w="612231" h="777660">
                <a:moveTo>
                  <a:pt x="0" y="0"/>
                </a:moveTo>
                <a:lnTo>
                  <a:pt x="612231" y="0"/>
                </a:lnTo>
                <a:lnTo>
                  <a:pt x="612231" y="777660"/>
                </a:lnTo>
                <a:lnTo>
                  <a:pt x="0" y="7776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9" name="Freeform 9"/>
          <p:cNvSpPr/>
          <p:nvPr/>
        </p:nvSpPr>
        <p:spPr>
          <a:xfrm rot="1838320" flipH="1" flipV="1">
            <a:off x="11882481" y="6312348"/>
            <a:ext cx="1988444" cy="1542990"/>
          </a:xfrm>
          <a:custGeom>
            <a:avLst/>
            <a:gdLst/>
            <a:ahLst/>
            <a:cxnLst/>
            <a:rect l="l" t="t" r="r" b="b"/>
            <a:pathLst>
              <a:path w="1988444" h="1542990">
                <a:moveTo>
                  <a:pt x="1988445" y="1542990"/>
                </a:moveTo>
                <a:lnTo>
                  <a:pt x="0" y="1542990"/>
                </a:lnTo>
                <a:lnTo>
                  <a:pt x="0" y="0"/>
                </a:lnTo>
                <a:lnTo>
                  <a:pt x="1988445" y="0"/>
                </a:lnTo>
                <a:lnTo>
                  <a:pt x="1988445" y="154299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0" name="Freeform 10"/>
          <p:cNvSpPr/>
          <p:nvPr/>
        </p:nvSpPr>
        <p:spPr>
          <a:xfrm>
            <a:off x="12679132" y="5325695"/>
            <a:ext cx="2892340" cy="120952"/>
          </a:xfrm>
          <a:custGeom>
            <a:avLst/>
            <a:gdLst/>
            <a:ahLst/>
            <a:cxnLst/>
            <a:rect l="l" t="t" r="r" b="b"/>
            <a:pathLst>
              <a:path w="2892340" h="120952">
                <a:moveTo>
                  <a:pt x="0" y="0"/>
                </a:moveTo>
                <a:lnTo>
                  <a:pt x="2892339" y="0"/>
                </a:lnTo>
                <a:lnTo>
                  <a:pt x="2892339" y="120952"/>
                </a:lnTo>
                <a:lnTo>
                  <a:pt x="0" y="1209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1" name="TextBox 11"/>
          <p:cNvSpPr txBox="1"/>
          <p:nvPr/>
        </p:nvSpPr>
        <p:spPr>
          <a:xfrm>
            <a:off x="10768860" y="3801308"/>
            <a:ext cx="6490440" cy="1060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9"/>
              </a:lnSpc>
            </a:pPr>
            <a:r>
              <a:rPr lang="en-US" sz="8499" spc="84">
                <a:solidFill>
                  <a:srgbClr val="000000"/>
                </a:solidFill>
                <a:latin typeface="Espa"/>
              </a:rPr>
              <a:t>OBJECTIVE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99511" y="1882101"/>
            <a:ext cx="5002200" cy="522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12"/>
              </a:lnSpc>
            </a:pPr>
            <a:r>
              <a:rPr lang="en-US" sz="3612" spc="36">
                <a:solidFill>
                  <a:srgbClr val="000000"/>
                </a:solidFill>
                <a:latin typeface="Espa"/>
              </a:rPr>
              <a:t>SIMPLIFY THE BOOKING FLOW 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00711" y="4276867"/>
            <a:ext cx="5200899" cy="56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70"/>
              </a:lnSpc>
            </a:pPr>
            <a:r>
              <a:rPr lang="en-US" sz="3870" spc="38">
                <a:solidFill>
                  <a:srgbClr val="000000"/>
                </a:solidFill>
                <a:latin typeface="Espa"/>
              </a:rPr>
              <a:t>DESIGN FOR CLARITY 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97610" y="7123047"/>
            <a:ext cx="5002200" cy="553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8"/>
              </a:lnSpc>
            </a:pPr>
            <a:r>
              <a:rPr lang="en-US" sz="3818" spc="38">
                <a:solidFill>
                  <a:srgbClr val="000000"/>
                </a:solidFill>
                <a:latin typeface="Espa"/>
              </a:rPr>
              <a:t>CLOSE THE EXPERIENCE GAP: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16574" y="2705465"/>
            <a:ext cx="5364272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0"/>
              </a:lnSpc>
            </a:pPr>
            <a:r>
              <a:rPr lang="en-US" sz="2700" spc="27">
                <a:solidFill>
                  <a:srgbClr val="000000"/>
                </a:solidFill>
                <a:latin typeface="Kollektif"/>
              </a:rPr>
              <a:t>Condense the reservation process into a few intuitive steps for quick and easy booking.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39239" y="5037072"/>
            <a:ext cx="5364272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0"/>
              </a:lnSpc>
            </a:pPr>
            <a:r>
              <a:rPr lang="en-US" sz="2700" spc="27">
                <a:solidFill>
                  <a:srgbClr val="000000"/>
                </a:solidFill>
                <a:latin typeface="Kollektif"/>
              </a:rPr>
              <a:t>Create a user-friendly interface with clear, concise instructions, enhancing the customer's journey from selection to reservation.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16574" y="7876468"/>
            <a:ext cx="5364272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0"/>
              </a:lnSpc>
            </a:pPr>
            <a:r>
              <a:rPr lang="en-US" sz="2700" spc="27">
                <a:solidFill>
                  <a:srgbClr val="000000"/>
                </a:solidFill>
                <a:latin typeface="Kollektif"/>
              </a:rPr>
              <a:t>Ensure the system bridges the customer experience gap, facilitating a seamless dining planning process.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967284"/>
            <a:ext cx="609563" cy="1708382"/>
          </a:xfrm>
          <a:custGeom>
            <a:avLst/>
            <a:gdLst/>
            <a:ahLst/>
            <a:cxnLst/>
            <a:rect l="l" t="t" r="r" b="b"/>
            <a:pathLst>
              <a:path w="609563" h="1708382">
                <a:moveTo>
                  <a:pt x="0" y="0"/>
                </a:moveTo>
                <a:lnTo>
                  <a:pt x="609563" y="0"/>
                </a:lnTo>
                <a:lnTo>
                  <a:pt x="609563" y="1708382"/>
                </a:lnTo>
                <a:lnTo>
                  <a:pt x="0" y="1708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 rot="-285952">
            <a:off x="16829893" y="6107314"/>
            <a:ext cx="401922" cy="678349"/>
          </a:xfrm>
          <a:custGeom>
            <a:avLst/>
            <a:gdLst/>
            <a:ahLst/>
            <a:cxnLst/>
            <a:rect l="l" t="t" r="r" b="b"/>
            <a:pathLst>
              <a:path w="401922" h="678349">
                <a:moveTo>
                  <a:pt x="0" y="0"/>
                </a:moveTo>
                <a:lnTo>
                  <a:pt x="401922" y="0"/>
                </a:lnTo>
                <a:lnTo>
                  <a:pt x="401922" y="678349"/>
                </a:lnTo>
                <a:lnTo>
                  <a:pt x="0" y="6783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TextBox 4"/>
          <p:cNvSpPr txBox="1"/>
          <p:nvPr/>
        </p:nvSpPr>
        <p:spPr>
          <a:xfrm>
            <a:off x="4451839" y="641029"/>
            <a:ext cx="9384322" cy="889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0"/>
              </a:lnSpc>
            </a:pPr>
            <a:r>
              <a:rPr lang="en-US" sz="6600" spc="66">
                <a:solidFill>
                  <a:srgbClr val="000000"/>
                </a:solidFill>
                <a:latin typeface="Espa"/>
              </a:rPr>
              <a:t>IMPLEMENTATION DETAILS</a:t>
            </a:r>
          </a:p>
        </p:txBody>
      </p:sp>
      <p:sp>
        <p:nvSpPr>
          <p:cNvPr id="5" name="Freeform 5"/>
          <p:cNvSpPr/>
          <p:nvPr/>
        </p:nvSpPr>
        <p:spPr>
          <a:xfrm>
            <a:off x="2132478" y="1980830"/>
            <a:ext cx="6783151" cy="11103372"/>
          </a:xfrm>
          <a:custGeom>
            <a:avLst/>
            <a:gdLst/>
            <a:ahLst/>
            <a:cxnLst/>
            <a:rect l="l" t="t" r="r" b="b"/>
            <a:pathLst>
              <a:path w="6783151" h="11103372">
                <a:moveTo>
                  <a:pt x="0" y="0"/>
                </a:moveTo>
                <a:lnTo>
                  <a:pt x="6783151" y="0"/>
                </a:lnTo>
                <a:lnTo>
                  <a:pt x="6783151" y="11103372"/>
                </a:lnTo>
                <a:lnTo>
                  <a:pt x="0" y="111033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TextBox 6"/>
          <p:cNvSpPr txBox="1"/>
          <p:nvPr/>
        </p:nvSpPr>
        <p:spPr>
          <a:xfrm>
            <a:off x="2479891" y="3237849"/>
            <a:ext cx="6088324" cy="6350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0"/>
              </a:lnSpc>
            </a:pPr>
            <a:r>
              <a:rPr lang="en-US" sz="2958" spc="29">
                <a:solidFill>
                  <a:srgbClr val="000000"/>
                </a:solidFill>
                <a:latin typeface="Kollektif"/>
              </a:rPr>
              <a:t>Data Structures</a:t>
            </a:r>
          </a:p>
          <a:p>
            <a:pPr marL="638847" lvl="1" indent="-319424">
              <a:lnSpc>
                <a:spcPts val="3550"/>
              </a:lnSpc>
              <a:buFont typeface="Arial"/>
              <a:buChar char="•"/>
            </a:pPr>
            <a:r>
              <a:rPr lang="en-US" sz="2958" spc="29">
                <a:solidFill>
                  <a:srgbClr val="000000"/>
                </a:solidFill>
                <a:latin typeface="Kollektif"/>
              </a:rPr>
              <a:t>Vector: Chosen for its ability to handle dynamic size changes, essential for reservation management.</a:t>
            </a:r>
          </a:p>
          <a:p>
            <a:pPr marL="638847" lvl="1" indent="-319424">
              <a:lnSpc>
                <a:spcPts val="3550"/>
              </a:lnSpc>
              <a:buFont typeface="Arial"/>
              <a:buChar char="•"/>
            </a:pPr>
            <a:r>
              <a:rPr lang="en-US" sz="2958" spc="29">
                <a:solidFill>
                  <a:srgbClr val="000000"/>
                </a:solidFill>
                <a:latin typeface="Kollektif"/>
              </a:rPr>
              <a:t>Queue: Utilised in `SortReserve` for storing sorted results in ascending order, in line with FIFO principle.</a:t>
            </a:r>
          </a:p>
          <a:p>
            <a:pPr marL="638847" lvl="1" indent="-319424">
              <a:lnSpc>
                <a:spcPts val="3550"/>
              </a:lnSpc>
              <a:buFont typeface="Arial"/>
              <a:buChar char="•"/>
            </a:pPr>
            <a:r>
              <a:rPr lang="en-US" sz="2958" spc="29">
                <a:solidFill>
                  <a:srgbClr val="000000"/>
                </a:solidFill>
                <a:latin typeface="Kollektif"/>
              </a:rPr>
              <a:t>Stack: Employed in `SortReserve` to store sorted results in descending order, leveraging the LIFO principle.</a:t>
            </a:r>
          </a:p>
          <a:p>
            <a:pPr>
              <a:lnSpc>
                <a:spcPts val="3550"/>
              </a:lnSpc>
            </a:pPr>
            <a:endParaRPr lang="en-US" sz="2958" spc="29">
              <a:solidFill>
                <a:srgbClr val="000000"/>
              </a:solidFill>
              <a:latin typeface="Kollektif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409843" y="1980830"/>
            <a:ext cx="6783151" cy="11103372"/>
          </a:xfrm>
          <a:custGeom>
            <a:avLst/>
            <a:gdLst/>
            <a:ahLst/>
            <a:cxnLst/>
            <a:rect l="l" t="t" r="r" b="b"/>
            <a:pathLst>
              <a:path w="6783151" h="11103372">
                <a:moveTo>
                  <a:pt x="0" y="0"/>
                </a:moveTo>
                <a:lnTo>
                  <a:pt x="6783151" y="0"/>
                </a:lnTo>
                <a:lnTo>
                  <a:pt x="6783151" y="11103372"/>
                </a:lnTo>
                <a:lnTo>
                  <a:pt x="0" y="111033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8" name="TextBox 8"/>
          <p:cNvSpPr txBox="1"/>
          <p:nvPr/>
        </p:nvSpPr>
        <p:spPr>
          <a:xfrm>
            <a:off x="9814856" y="3237849"/>
            <a:ext cx="6088324" cy="6799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0"/>
              </a:lnSpc>
            </a:pPr>
            <a:r>
              <a:rPr lang="en-US" sz="2958" spc="29">
                <a:solidFill>
                  <a:srgbClr val="000000"/>
                </a:solidFill>
                <a:latin typeface="Kollektif"/>
              </a:rPr>
              <a:t>Searching and Sorting Algorithms</a:t>
            </a:r>
          </a:p>
          <a:p>
            <a:pPr marL="638847" lvl="1" indent="-319424">
              <a:lnSpc>
                <a:spcPts val="3550"/>
              </a:lnSpc>
              <a:buFont typeface="Arial"/>
              <a:buChar char="•"/>
            </a:pPr>
            <a:r>
              <a:rPr lang="en-US" sz="2958" spc="29">
                <a:solidFill>
                  <a:srgbClr val="000000"/>
                </a:solidFill>
                <a:latin typeface="Kollektif"/>
              </a:rPr>
              <a:t>Searching Algorithm: Linear Search (`SearchReserve`): Effective for searching reservations by booking ID, suitable for the expected dataset size.</a:t>
            </a:r>
          </a:p>
          <a:p>
            <a:pPr marL="638847" lvl="1" indent="-319424">
              <a:lnSpc>
                <a:spcPts val="3550"/>
              </a:lnSpc>
              <a:buFont typeface="Arial"/>
              <a:buChar char="•"/>
            </a:pPr>
            <a:r>
              <a:rPr lang="en-US" sz="2958" spc="29">
                <a:solidFill>
                  <a:srgbClr val="000000"/>
                </a:solidFill>
                <a:latin typeface="Kollektif"/>
              </a:rPr>
              <a:t>Sorting Algorithm: QuickSort (`sort_by_name_partition` and `sort_by_name`): Chosen for sorting reservations by customer name due to its efficiency in large datasets and in-place sorting feature.</a:t>
            </a:r>
          </a:p>
          <a:p>
            <a:pPr>
              <a:lnSpc>
                <a:spcPts val="3550"/>
              </a:lnSpc>
            </a:pPr>
            <a:endParaRPr lang="en-US" sz="2958" spc="29">
              <a:solidFill>
                <a:srgbClr val="000000"/>
              </a:solidFill>
              <a:latin typeface="Kollekt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94501" y="1265250"/>
            <a:ext cx="13512774" cy="8353351"/>
          </a:xfrm>
          <a:custGeom>
            <a:avLst/>
            <a:gdLst/>
            <a:ahLst/>
            <a:cxnLst/>
            <a:rect l="l" t="t" r="r" b="b"/>
            <a:pathLst>
              <a:path w="13512774" h="8353351">
                <a:moveTo>
                  <a:pt x="0" y="0"/>
                </a:moveTo>
                <a:lnTo>
                  <a:pt x="13512774" y="0"/>
                </a:lnTo>
                <a:lnTo>
                  <a:pt x="13512774" y="8353351"/>
                </a:lnTo>
                <a:lnTo>
                  <a:pt x="0" y="83533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>
            <a:off x="1822415" y="904949"/>
            <a:ext cx="13512774" cy="8353351"/>
          </a:xfrm>
          <a:custGeom>
            <a:avLst/>
            <a:gdLst/>
            <a:ahLst/>
            <a:cxnLst/>
            <a:rect l="l" t="t" r="r" b="b"/>
            <a:pathLst>
              <a:path w="13512774" h="8353351">
                <a:moveTo>
                  <a:pt x="0" y="0"/>
                </a:moveTo>
                <a:lnTo>
                  <a:pt x="13512773" y="0"/>
                </a:lnTo>
                <a:lnTo>
                  <a:pt x="13512773" y="8353351"/>
                </a:lnTo>
                <a:lnTo>
                  <a:pt x="0" y="8353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/>
          <p:cNvSpPr/>
          <p:nvPr/>
        </p:nvSpPr>
        <p:spPr>
          <a:xfrm>
            <a:off x="3859538" y="5870551"/>
            <a:ext cx="4110473" cy="416325"/>
          </a:xfrm>
          <a:custGeom>
            <a:avLst/>
            <a:gdLst/>
            <a:ahLst/>
            <a:cxnLst/>
            <a:rect l="l" t="t" r="r" b="b"/>
            <a:pathLst>
              <a:path w="4110473" h="416325">
                <a:moveTo>
                  <a:pt x="0" y="0"/>
                </a:moveTo>
                <a:lnTo>
                  <a:pt x="4110472" y="0"/>
                </a:lnTo>
                <a:lnTo>
                  <a:pt x="4110472" y="416324"/>
                </a:lnTo>
                <a:lnTo>
                  <a:pt x="0" y="4163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Freeform 5"/>
          <p:cNvSpPr/>
          <p:nvPr/>
        </p:nvSpPr>
        <p:spPr>
          <a:xfrm>
            <a:off x="1028700" y="2967284"/>
            <a:ext cx="609563" cy="1708382"/>
          </a:xfrm>
          <a:custGeom>
            <a:avLst/>
            <a:gdLst/>
            <a:ahLst/>
            <a:cxnLst/>
            <a:rect l="l" t="t" r="r" b="b"/>
            <a:pathLst>
              <a:path w="609563" h="1708382">
                <a:moveTo>
                  <a:pt x="0" y="0"/>
                </a:moveTo>
                <a:lnTo>
                  <a:pt x="609563" y="0"/>
                </a:lnTo>
                <a:lnTo>
                  <a:pt x="609563" y="1708382"/>
                </a:lnTo>
                <a:lnTo>
                  <a:pt x="0" y="17083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Freeform 6"/>
          <p:cNvSpPr/>
          <p:nvPr/>
        </p:nvSpPr>
        <p:spPr>
          <a:xfrm rot="-285952">
            <a:off x="16829893" y="6107314"/>
            <a:ext cx="401922" cy="678349"/>
          </a:xfrm>
          <a:custGeom>
            <a:avLst/>
            <a:gdLst/>
            <a:ahLst/>
            <a:cxnLst/>
            <a:rect l="l" t="t" r="r" b="b"/>
            <a:pathLst>
              <a:path w="401922" h="678349">
                <a:moveTo>
                  <a:pt x="0" y="0"/>
                </a:moveTo>
                <a:lnTo>
                  <a:pt x="401922" y="0"/>
                </a:lnTo>
                <a:lnTo>
                  <a:pt x="401922" y="678349"/>
                </a:lnTo>
                <a:lnTo>
                  <a:pt x="0" y="678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7" name="TextBox 7"/>
          <p:cNvSpPr txBox="1"/>
          <p:nvPr/>
        </p:nvSpPr>
        <p:spPr>
          <a:xfrm>
            <a:off x="3496039" y="3809334"/>
            <a:ext cx="4837470" cy="1642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0"/>
              </a:lnSpc>
            </a:pPr>
            <a:r>
              <a:rPr lang="en-US" sz="6600" spc="66">
                <a:solidFill>
                  <a:srgbClr val="000000"/>
                </a:solidFill>
                <a:latin typeface="Espa"/>
              </a:rPr>
              <a:t>IMPLEMENTATION DETAILS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78802" y="2527276"/>
            <a:ext cx="6191188" cy="579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spc="27" dirty="0">
                <a:solidFill>
                  <a:srgbClr val="000000"/>
                </a:solidFill>
                <a:latin typeface="Kollektif"/>
              </a:rPr>
              <a:t>Special Features</a:t>
            </a:r>
          </a:p>
          <a:p>
            <a:pPr marL="582945" lvl="1" indent="-291472">
              <a:lnSpc>
                <a:spcPts val="3240"/>
              </a:lnSpc>
              <a:buFont typeface="Arial"/>
              <a:buChar char="•"/>
            </a:pPr>
            <a:r>
              <a:rPr lang="en-US" sz="2700" spc="27" dirty="0">
                <a:solidFill>
                  <a:srgbClr val="000000"/>
                </a:solidFill>
                <a:latin typeface="Kollektif"/>
              </a:rPr>
              <a:t>Dynamic Array Functionality for Reservations: Using `vector` for reservation data (`</a:t>
            </a:r>
            <a:r>
              <a:rPr lang="en-US" sz="2700" spc="27" dirty="0" err="1">
                <a:solidFill>
                  <a:srgbClr val="000000"/>
                </a:solidFill>
                <a:latin typeface="Kollektif"/>
              </a:rPr>
              <a:t>rsvt_data</a:t>
            </a:r>
            <a:r>
              <a:rPr lang="en-US" sz="2700" spc="27" dirty="0">
                <a:solidFill>
                  <a:srgbClr val="000000"/>
                </a:solidFill>
                <a:latin typeface="Kollektif"/>
              </a:rPr>
              <a:t>`) to allow dynamic modifications.</a:t>
            </a:r>
          </a:p>
          <a:p>
            <a:pPr marL="582945" lvl="1" indent="-291472">
              <a:lnSpc>
                <a:spcPts val="3240"/>
              </a:lnSpc>
              <a:buFont typeface="Arial"/>
              <a:buChar char="•"/>
            </a:pPr>
            <a:r>
              <a:rPr lang="en-US" sz="2700" spc="27" dirty="0">
                <a:solidFill>
                  <a:srgbClr val="000000"/>
                </a:solidFill>
                <a:latin typeface="Kollektif"/>
              </a:rPr>
              <a:t>Data Persistence: Implementing File I/O operations (`</a:t>
            </a:r>
            <a:r>
              <a:rPr lang="en-US" sz="2700" spc="27" dirty="0" err="1">
                <a:solidFill>
                  <a:srgbClr val="000000"/>
                </a:solidFill>
                <a:latin typeface="Kollektif"/>
              </a:rPr>
              <a:t>loadData</a:t>
            </a:r>
            <a:r>
              <a:rPr lang="en-US" sz="2700" spc="27" dirty="0">
                <a:solidFill>
                  <a:srgbClr val="000000"/>
                </a:solidFill>
                <a:latin typeface="Kollektif"/>
              </a:rPr>
              <a:t>` and `</a:t>
            </a:r>
            <a:r>
              <a:rPr lang="en-US" sz="2700" spc="27" dirty="0" err="1">
                <a:solidFill>
                  <a:srgbClr val="000000"/>
                </a:solidFill>
                <a:latin typeface="Kollektif"/>
              </a:rPr>
              <a:t>saveData</a:t>
            </a:r>
            <a:r>
              <a:rPr lang="en-US" sz="2700" spc="27" dirty="0">
                <a:solidFill>
                  <a:srgbClr val="000000"/>
                </a:solidFill>
                <a:latin typeface="Kollektif"/>
              </a:rPr>
              <a:t>`) for loading and saving reservation data to "booking.txt".</a:t>
            </a:r>
          </a:p>
          <a:p>
            <a:pPr marL="582945" lvl="1" indent="-291472">
              <a:lnSpc>
                <a:spcPts val="3240"/>
              </a:lnSpc>
              <a:buFont typeface="Arial"/>
              <a:buChar char="•"/>
            </a:pPr>
            <a:r>
              <a:rPr lang="en-US" sz="2700" spc="27" dirty="0">
                <a:solidFill>
                  <a:srgbClr val="000000"/>
                </a:solidFill>
                <a:latin typeface="Kollektif"/>
              </a:rPr>
              <a:t>Unique ID Management: Applying static variables in `</a:t>
            </a:r>
            <a:r>
              <a:rPr lang="en-US" sz="2700" spc="27" dirty="0" err="1">
                <a:solidFill>
                  <a:srgbClr val="000000"/>
                </a:solidFill>
                <a:latin typeface="Kollektif"/>
              </a:rPr>
              <a:t>getNewId</a:t>
            </a:r>
            <a:r>
              <a:rPr lang="en-US" sz="2700" spc="27" dirty="0">
                <a:solidFill>
                  <a:srgbClr val="000000"/>
                </a:solidFill>
                <a:latin typeface="Kollektif"/>
              </a:rPr>
              <a:t>` and `</a:t>
            </a:r>
            <a:r>
              <a:rPr lang="en-US" sz="2700" spc="27" dirty="0" err="1">
                <a:solidFill>
                  <a:srgbClr val="000000"/>
                </a:solidFill>
                <a:latin typeface="Kollektif"/>
              </a:rPr>
              <a:t>getLastId</a:t>
            </a:r>
            <a:r>
              <a:rPr lang="en-US" sz="2700" spc="27" dirty="0">
                <a:solidFill>
                  <a:srgbClr val="000000"/>
                </a:solidFill>
                <a:latin typeface="Kollektif"/>
              </a:rPr>
              <a:t>` to ensure unique IDs for each reservation.</a:t>
            </a:r>
          </a:p>
          <a:p>
            <a:pPr>
              <a:lnSpc>
                <a:spcPts val="3240"/>
              </a:lnSpc>
            </a:pPr>
            <a:endParaRPr lang="en-US" sz="2700" spc="27" dirty="0">
              <a:solidFill>
                <a:srgbClr val="000000"/>
              </a:solidFill>
              <a:latin typeface="Kollekt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499" b="-76499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>
            <a:off x="12399683" y="1584268"/>
            <a:ext cx="2892340" cy="120952"/>
          </a:xfrm>
          <a:custGeom>
            <a:avLst/>
            <a:gdLst/>
            <a:ahLst/>
            <a:cxnLst/>
            <a:rect l="l" t="t" r="r" b="b"/>
            <a:pathLst>
              <a:path w="2892340" h="120952">
                <a:moveTo>
                  <a:pt x="0" y="0"/>
                </a:moveTo>
                <a:lnTo>
                  <a:pt x="2892340" y="0"/>
                </a:lnTo>
                <a:lnTo>
                  <a:pt x="2892340" y="120952"/>
                </a:lnTo>
                <a:lnTo>
                  <a:pt x="0" y="120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/>
          <p:cNvSpPr/>
          <p:nvPr/>
        </p:nvSpPr>
        <p:spPr>
          <a:xfrm rot="647847" flipH="1">
            <a:off x="13790349" y="9134709"/>
            <a:ext cx="1475688" cy="416882"/>
          </a:xfrm>
          <a:custGeom>
            <a:avLst/>
            <a:gdLst/>
            <a:ahLst/>
            <a:cxnLst/>
            <a:rect l="l" t="t" r="r" b="b"/>
            <a:pathLst>
              <a:path w="1475688" h="416882">
                <a:moveTo>
                  <a:pt x="1475688" y="0"/>
                </a:moveTo>
                <a:lnTo>
                  <a:pt x="0" y="0"/>
                </a:lnTo>
                <a:lnTo>
                  <a:pt x="0" y="416882"/>
                </a:lnTo>
                <a:lnTo>
                  <a:pt x="1475688" y="416882"/>
                </a:lnTo>
                <a:lnTo>
                  <a:pt x="147568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141779" y="1932637"/>
          <a:ext cx="16004442" cy="6840120"/>
        </p:xfrm>
        <a:graphic>
          <a:graphicData uri="http://schemas.openxmlformats.org/drawingml/2006/table">
            <a:tbl>
              <a:tblPr/>
              <a:tblGrid>
                <a:gridCol w="3762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2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57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8024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Kollektif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Kollektif Bold"/>
                        </a:rPr>
                        <a:t>Programming Tasks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Kollektif Bold"/>
                        </a:rPr>
                        <a:t>Report Tasks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Kollektif Bold"/>
                        </a:rPr>
                        <a:t>Presentation Tasks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8024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Kollektif"/>
                        </a:rPr>
                        <a:t>Lee Chuan Tiew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Kollektif"/>
                        </a:rPr>
                        <a:t>Code integration &amp; data management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Kollektif"/>
                        </a:rPr>
                        <a:t>Program Screenshot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Kollektif"/>
                        </a:rPr>
                        <a:t>Demo Video preparation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8024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Kollektif"/>
                        </a:rPr>
                        <a:t>Justin Lau Li 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Kollektif"/>
                        </a:rPr>
                        <a:t>Add/cancel data coding &amp; error resolution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Kollektif"/>
                        </a:rPr>
                        <a:t>Documentation Compilation &amp; report review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Kollektif"/>
                        </a:rPr>
                        <a:t>PowerPoint completion &amp; materials check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8024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Kollektif"/>
                        </a:rPr>
                        <a:t>Tan Wei Chuen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Kollektif"/>
                        </a:rPr>
                        <a:t>Program discussion &amp; feature completion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Kollektif"/>
                        </a:rPr>
                        <a:t>ADT Specification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Kollektif"/>
                        </a:rPr>
                        <a:t>Presentation prep &amp; </a:t>
                      </a:r>
                      <a:endParaRPr lang="en-US" sz="1100"/>
                    </a:p>
                    <a:p>
                      <a:pPr algn="ctr"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Kollektif"/>
                        </a:rPr>
                        <a:t>leader-directed tasks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8024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Kollektif"/>
                        </a:rPr>
                        <a:t>Brandon Tan Chi Hong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Kollektif"/>
                        </a:rPr>
                        <a:t>Code editing, sorting &amp; debugging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Kollektif"/>
                        </a:rPr>
                        <a:t>Implementation Details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Kollektif"/>
                        </a:rPr>
                        <a:t>Slide preparation &amp; review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9885873" y="619122"/>
            <a:ext cx="7919961" cy="94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7000" spc="70">
                <a:solidFill>
                  <a:srgbClr val="000000"/>
                </a:solidFill>
                <a:latin typeface="Espa"/>
              </a:rPr>
              <a:t>TASK DISTRIBUTION TABLE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94501" y="1265250"/>
            <a:ext cx="13512774" cy="8353351"/>
          </a:xfrm>
          <a:custGeom>
            <a:avLst/>
            <a:gdLst/>
            <a:ahLst/>
            <a:cxnLst/>
            <a:rect l="l" t="t" r="r" b="b"/>
            <a:pathLst>
              <a:path w="13512774" h="8353351">
                <a:moveTo>
                  <a:pt x="0" y="0"/>
                </a:moveTo>
                <a:lnTo>
                  <a:pt x="13512774" y="0"/>
                </a:lnTo>
                <a:lnTo>
                  <a:pt x="13512774" y="8353351"/>
                </a:lnTo>
                <a:lnTo>
                  <a:pt x="0" y="8353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>
            <a:off x="887372" y="571500"/>
            <a:ext cx="15343787" cy="9485250"/>
          </a:xfrm>
          <a:custGeom>
            <a:avLst/>
            <a:gdLst/>
            <a:ahLst/>
            <a:cxnLst/>
            <a:rect l="l" t="t" r="r" b="b"/>
            <a:pathLst>
              <a:path w="15343787" h="9485250">
                <a:moveTo>
                  <a:pt x="0" y="0"/>
                </a:moveTo>
                <a:lnTo>
                  <a:pt x="15343786" y="0"/>
                </a:lnTo>
                <a:lnTo>
                  <a:pt x="15343786" y="9485250"/>
                </a:lnTo>
                <a:lnTo>
                  <a:pt x="0" y="94852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4" name="Freeform 4"/>
          <p:cNvSpPr/>
          <p:nvPr/>
        </p:nvSpPr>
        <p:spPr>
          <a:xfrm>
            <a:off x="1028700" y="2967284"/>
            <a:ext cx="609563" cy="1708382"/>
          </a:xfrm>
          <a:custGeom>
            <a:avLst/>
            <a:gdLst/>
            <a:ahLst/>
            <a:cxnLst/>
            <a:rect l="l" t="t" r="r" b="b"/>
            <a:pathLst>
              <a:path w="609563" h="1708382">
                <a:moveTo>
                  <a:pt x="0" y="0"/>
                </a:moveTo>
                <a:lnTo>
                  <a:pt x="609563" y="0"/>
                </a:lnTo>
                <a:lnTo>
                  <a:pt x="609563" y="1708382"/>
                </a:lnTo>
                <a:lnTo>
                  <a:pt x="0" y="17083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Freeform 5"/>
          <p:cNvSpPr/>
          <p:nvPr/>
        </p:nvSpPr>
        <p:spPr>
          <a:xfrm rot="-285952">
            <a:off x="16829893" y="6107314"/>
            <a:ext cx="401922" cy="678349"/>
          </a:xfrm>
          <a:custGeom>
            <a:avLst/>
            <a:gdLst/>
            <a:ahLst/>
            <a:cxnLst/>
            <a:rect l="l" t="t" r="r" b="b"/>
            <a:pathLst>
              <a:path w="401922" h="678349">
                <a:moveTo>
                  <a:pt x="0" y="0"/>
                </a:moveTo>
                <a:lnTo>
                  <a:pt x="401922" y="0"/>
                </a:lnTo>
                <a:lnTo>
                  <a:pt x="401922" y="678349"/>
                </a:lnTo>
                <a:lnTo>
                  <a:pt x="0" y="678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TextBox 6"/>
          <p:cNvSpPr txBox="1"/>
          <p:nvPr/>
        </p:nvSpPr>
        <p:spPr>
          <a:xfrm>
            <a:off x="6536607" y="855672"/>
            <a:ext cx="5828562" cy="94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7000" spc="70">
                <a:solidFill>
                  <a:srgbClr val="000000"/>
                </a:solidFill>
                <a:latin typeface="Espa"/>
              </a:rPr>
              <a:t>DEMONSTRATION</a:t>
            </a:r>
          </a:p>
        </p:txBody>
      </p:sp>
      <p:pic>
        <p:nvPicPr>
          <p:cNvPr id="7" name="System Demo Video">
            <a:hlinkClick r:id="" action="ppaction://media"/>
            <a:extLst>
              <a:ext uri="{FF2B5EF4-FFF2-40B4-BE49-F238E27FC236}">
                <a16:creationId xmlns:a16="http://schemas.microsoft.com/office/drawing/2014/main" id="{CEE9E41F-29FB-5CD8-BD35-CAB599879C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0" y="0"/>
            <a:ext cx="18847870" cy="1060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6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494</Words>
  <Application>Microsoft Office PowerPoint</Application>
  <PresentationFormat>Custom</PresentationFormat>
  <Paragraphs>72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Kollektif</vt:lpstr>
      <vt:lpstr>Arial</vt:lpstr>
      <vt:lpstr>Kollektif Bold</vt:lpstr>
      <vt:lpstr>Calibri</vt:lpstr>
      <vt:lpstr>Espa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TDS Presentation</dc:title>
  <cp:lastModifiedBy>LEE CHUAN TIEW</cp:lastModifiedBy>
  <cp:revision>5</cp:revision>
  <dcterms:created xsi:type="dcterms:W3CDTF">2006-08-16T00:00:00Z</dcterms:created>
  <dcterms:modified xsi:type="dcterms:W3CDTF">2024-02-01T02:03:25Z</dcterms:modified>
  <dc:identifier>DAF6985TYcE</dc:identifier>
</cp:coreProperties>
</file>